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81" r:id="rId3"/>
    <p:sldId id="288" r:id="rId4"/>
    <p:sldId id="30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20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E2E44-883E-4CAB-8B14-1FC15A2E9CF5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EBAB4-7F4B-45CB-9D7F-CAE674E50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658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6EBAB4-7F4B-45CB-9D7F-CAE674E50FF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458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47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3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32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04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940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12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19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442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228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388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74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B7485-688D-4DD4-A873-3F5F0067B9D2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4E558-1E84-44E1-B734-57D25AFE4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71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462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73" y="6422062"/>
            <a:ext cx="2014138" cy="34843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227545" y="895149"/>
            <a:ext cx="5053263" cy="3176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821" y="2483317"/>
            <a:ext cx="3370045" cy="16850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19151" y="884094"/>
            <a:ext cx="2464136" cy="22610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600"/>
              </a:lnSpc>
            </a:pPr>
            <a:r>
              <a:rPr lang="ru-RU" sz="6000" b="1" spc="100" dirty="0" smtClean="0">
                <a:solidFill>
                  <a:srgbClr val="C00000"/>
                </a:solidFill>
                <a:latin typeface="Arkhive" panose="020B0603050302020204" pitchFamily="34" charset="0"/>
              </a:rPr>
              <a:t>Неделя</a:t>
            </a:r>
          </a:p>
          <a:p>
            <a:pPr algn="ctr">
              <a:lnSpc>
                <a:spcPts val="5600"/>
              </a:lnSpc>
            </a:pPr>
            <a:r>
              <a:rPr lang="ru-RU" sz="6000" b="1" spc="100" dirty="0" smtClean="0">
                <a:solidFill>
                  <a:srgbClr val="C00000"/>
                </a:solidFill>
                <a:latin typeface="Arkhive" panose="020B0603050302020204" pitchFamily="34" charset="0"/>
              </a:rPr>
              <a:t> детской</a:t>
            </a:r>
          </a:p>
          <a:p>
            <a:pPr algn="ctr">
              <a:lnSpc>
                <a:spcPts val="5600"/>
              </a:lnSpc>
            </a:pPr>
            <a:r>
              <a:rPr lang="ru-RU" sz="6000" b="1" spc="100" dirty="0" smtClean="0">
                <a:solidFill>
                  <a:srgbClr val="C00000"/>
                </a:solidFill>
                <a:latin typeface="Arkhive" panose="020B0603050302020204" pitchFamily="34" charset="0"/>
              </a:rPr>
              <a:t> книги</a:t>
            </a:r>
            <a:endParaRPr lang="ru-RU" sz="6000" b="1" spc="100" dirty="0">
              <a:solidFill>
                <a:srgbClr val="C00000"/>
              </a:solidFill>
              <a:latin typeface="Arkhive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10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over dir="d"/>
      </p:transition>
    </mc:Choice>
    <mc:Fallback xmlns="">
      <p:transition spd="slow">
        <p:cover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76202" y="330670"/>
            <a:ext cx="7820024" cy="5721313"/>
            <a:chOff x="-2" y="419570"/>
            <a:chExt cx="7820024" cy="57213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646"/>
            <a:stretch/>
          </p:blipFill>
          <p:spPr>
            <a:xfrm>
              <a:off x="-2" y="419570"/>
              <a:ext cx="3467102" cy="5721313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20" r="18764"/>
            <a:stretch/>
          </p:blipFill>
          <p:spPr>
            <a:xfrm>
              <a:off x="3451222" y="419570"/>
              <a:ext cx="2654300" cy="5721313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75"/>
            <a:stretch/>
          </p:blipFill>
          <p:spPr>
            <a:xfrm>
              <a:off x="5803900" y="419570"/>
              <a:ext cx="2016122" cy="5721313"/>
            </a:xfrm>
            <a:prstGeom prst="rect">
              <a:avLst/>
            </a:prstGeom>
          </p:spPr>
        </p:pic>
      </p:grpSp>
      <p:pic>
        <p:nvPicPr>
          <p:cNvPr id="17" name="Picture 2" descr="Lev Kassil 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362" y="375515"/>
            <a:ext cx="3088229" cy="462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396326" y="5132197"/>
            <a:ext cx="3469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0" dirty="0" smtClean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Лев Абрамович Кассиль</a:t>
            </a:r>
            <a:endParaRPr lang="ru-RU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0250" y="375516"/>
            <a:ext cx="6587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    Впервые праздник детской книги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Книжкины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именины»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был проведён </a:t>
            </a:r>
          </a:p>
          <a:p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по инициативе детского писателя</a:t>
            </a:r>
          </a:p>
          <a:p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Льва Кассиля 26 марта 1943 года в Москве. </a:t>
            </a:r>
            <a:endParaRPr lang="ru-RU" sz="2400" dirty="0">
              <a:effectLst>
                <a:outerShdw dist="25400" algn="ctr" rotWithShape="0">
                  <a:schemeClr val="bg1"/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0249" y="2159838"/>
            <a:ext cx="67753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    А было всё так…</a:t>
            </a:r>
          </a:p>
          <a:p>
            <a:r>
              <a:rPr lang="ru-RU" sz="2400" dirty="0" smtClean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    Шла </a:t>
            </a:r>
            <a:r>
              <a:rPr lang="ru-RU" sz="2400" dirty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война… </a:t>
            </a:r>
            <a:r>
              <a:rPr lang="ru-RU" sz="2400" b="0" i="0" dirty="0" smtClean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 этот </a:t>
            </a:r>
            <a:r>
              <a:rPr lang="ru-RU" sz="2400" dirty="0" smtClean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мартовский </a:t>
            </a:r>
            <a:r>
              <a:rPr lang="ru-RU" sz="2400" dirty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день 1943 г. московские </a:t>
            </a:r>
            <a:r>
              <a:rPr lang="ru-RU" sz="2400" b="0" i="0" dirty="0" smtClean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мальчики и девочки в старенькой одежде, в стоптанной обуви пришли в просторный зал Дома союзов. Они пришли, чтобы послушать, что расскажут им хорошо знакомые по книжкам детские писатели и поэты.</a:t>
            </a:r>
          </a:p>
          <a:p>
            <a:r>
              <a:rPr lang="ru-RU" sz="2400" b="0" i="0" dirty="0" smtClean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Так впервые праздновалась </a:t>
            </a:r>
            <a:r>
              <a:rPr lang="ru-RU" sz="2400" b="1" i="0" dirty="0" smtClean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Неделя детской книги – «</a:t>
            </a:r>
            <a:r>
              <a:rPr lang="ru-RU" sz="2400" b="1" i="0" dirty="0" err="1" smtClean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Книжкина</a:t>
            </a:r>
            <a:r>
              <a:rPr lang="ru-RU" sz="2400" b="1" i="0" dirty="0" smtClean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неделя»</a:t>
            </a:r>
            <a:r>
              <a:rPr lang="ru-RU" sz="2400" b="0" i="0" dirty="0" smtClean="0">
                <a:solidFill>
                  <a:srgbClr val="222222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ru-RU" sz="2400" dirty="0">
              <a:effectLst>
                <a:outerShdw dist="25400" algn="ctr" rotWithShape="0">
                  <a:schemeClr val="bg1"/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528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 dir="u"/>
      </p:transition>
    </mc:Choice>
    <mc:Fallback xmlns="">
      <p:transition spd="slow">
        <p:pull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76202" y="330670"/>
            <a:ext cx="8176163" cy="5790997"/>
            <a:chOff x="-76202" y="330670"/>
            <a:chExt cx="8176163" cy="57909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646"/>
            <a:stretch/>
          </p:blipFill>
          <p:spPr>
            <a:xfrm>
              <a:off x="-76202" y="330670"/>
              <a:ext cx="3467102" cy="5790997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0"/>
            <a:stretch/>
          </p:blipFill>
          <p:spPr>
            <a:xfrm>
              <a:off x="4360246" y="330670"/>
              <a:ext cx="3739715" cy="5790997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20" r="18764"/>
            <a:stretch/>
          </p:blipFill>
          <p:spPr>
            <a:xfrm>
              <a:off x="3390900" y="335383"/>
              <a:ext cx="2654300" cy="5786284"/>
            </a:xfrm>
            <a:prstGeom prst="rect">
              <a:avLst/>
            </a:prstGeom>
          </p:spPr>
        </p:pic>
      </p:grpSp>
      <p:sp>
        <p:nvSpPr>
          <p:cNvPr id="19" name="Прямоугольник 18"/>
          <p:cNvSpPr/>
          <p:nvPr/>
        </p:nvSpPr>
        <p:spPr>
          <a:xfrm>
            <a:off x="724359" y="365891"/>
            <a:ext cx="6667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2 апреля – </a:t>
            </a:r>
            <a:endParaRPr lang="ru-RU" sz="2800" b="1" dirty="0" smtClean="0">
              <a:solidFill>
                <a:srgbClr val="002060"/>
              </a:solidFill>
              <a:effectLst>
                <a:outerShdw dist="25400" algn="ctr" rotWithShape="0">
                  <a:schemeClr val="bg1"/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«Международный </a:t>
            </a:r>
            <a:r>
              <a:rPr lang="ru-RU" sz="2800" b="1" dirty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день детской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книги»</a:t>
            </a:r>
            <a:endParaRPr lang="ru-RU" sz="2800" b="1" dirty="0">
              <a:solidFill>
                <a:srgbClr val="002060"/>
              </a:solidFill>
              <a:effectLst>
                <a:outerShdw dist="25400" algn="ctr" rotWithShape="0">
                  <a:schemeClr val="bg1"/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2465" y="1568186"/>
            <a:ext cx="70714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    Отмечается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2 апреля, в день рождения 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Ганса </a:t>
            </a:r>
            <a:r>
              <a:rPr lang="ru-RU" sz="2400" dirty="0" err="1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Христиана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Андерсена, великого датского 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писателя-сказочника. В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этот день 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раз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 два года 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присуждают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премию имени 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Г.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Х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Андерсена писателю – автору книг для детей и художнику-иллюстратору детских книг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ru-RU" sz="2400" dirty="0">
              <a:effectLst>
                <a:outerShdw dist="25400" algn="ctr" rotWithShape="0">
                  <a:schemeClr val="bg1"/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    Инициатива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создания Международного Дня детской книги принадлежит известной немецкой писательнице </a:t>
            </a:r>
            <a:r>
              <a:rPr lang="ru-RU" sz="2400" dirty="0" err="1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Йелле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dirty="0" err="1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Лепман</a:t>
            </a:r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r>
              <a:rPr lang="ru-RU" sz="2400" dirty="0" smtClean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    В </a:t>
            </a:r>
            <a:r>
              <a:rPr lang="ru-RU" sz="2400" dirty="0">
                <a:effectLst>
                  <a:outerShdw dist="25400" algn="ctr" rotWithShape="0">
                    <a:schemeClr val="bg1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России в День детской книги проводятся литературные утренники, куда приглашаются действующие детские писатели и поэты.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43366" y="5169386"/>
            <a:ext cx="35910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Ганс Христиан Андерсен</a:t>
            </a:r>
            <a:endParaRPr lang="ru-RU" sz="2400" b="1" dirty="0">
              <a:solidFill>
                <a:srgbClr val="222222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0367" y="685273"/>
            <a:ext cx="3347582" cy="44552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373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76202" y="303511"/>
            <a:ext cx="11637492" cy="5780418"/>
            <a:chOff x="-76202" y="330670"/>
            <a:chExt cx="11715263" cy="57909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646"/>
            <a:stretch/>
          </p:blipFill>
          <p:spPr>
            <a:xfrm>
              <a:off x="-76202" y="330670"/>
              <a:ext cx="3467102" cy="5790997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0"/>
            <a:stretch/>
          </p:blipFill>
          <p:spPr>
            <a:xfrm>
              <a:off x="7899346" y="330670"/>
              <a:ext cx="3739715" cy="5790997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20" r="18764"/>
            <a:stretch/>
          </p:blipFill>
          <p:spPr>
            <a:xfrm>
              <a:off x="3381788" y="335383"/>
              <a:ext cx="4704338" cy="5786284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153530" y="501865"/>
            <a:ext cx="11119926" cy="485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    Книги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играю очень важную роль в нашей жизни! Вот лишь малая доля пословиц о книгах… </a:t>
            </a:r>
          </a:p>
          <a:p>
            <a:pPr lvl="1"/>
            <a:endParaRPr lang="ru-RU" sz="2400" dirty="0">
              <a:solidFill>
                <a:prstClr val="black"/>
              </a:solidFill>
              <a:effectLst>
                <a:outerShdw dist="25400" algn="ctr" rotWithShape="0">
                  <a:prstClr val="white"/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Кто много читает, тот много знает. </a:t>
            </a: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Книга мала, а ума придала.</a:t>
            </a: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Книги </a:t>
            </a: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не говорят, а правду сказывают</a:t>
            </a:r>
            <a:r>
              <a:rPr lang="ru-RU" sz="2400" dirty="0" smtClean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ru-RU" sz="2400" dirty="0">
              <a:solidFill>
                <a:prstClr val="black"/>
              </a:solidFill>
              <a:effectLst>
                <a:outerShdw dist="25400" algn="ctr" rotWithShape="0">
                  <a:prstClr val="white"/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Книги читать </a:t>
            </a:r>
            <a:r>
              <a:rPr lang="ru-RU" sz="2400" dirty="0" smtClean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– скуки </a:t>
            </a: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не знать.</a:t>
            </a: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Читай</a:t>
            </a: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, книгочей, не жалей очей.</a:t>
            </a: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Не </a:t>
            </a: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красна книга письмом, а красна умом.</a:t>
            </a: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Книги </a:t>
            </a: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читать </a:t>
            </a:r>
            <a:r>
              <a:rPr lang="ru-RU" sz="2400" dirty="0" smtClean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– не </a:t>
            </a: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 ладушки играть.</a:t>
            </a:r>
          </a:p>
          <a:p>
            <a:pPr marL="800100" lvl="1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Книга </a:t>
            </a:r>
            <a:r>
              <a:rPr lang="ru-RU" sz="2400" dirty="0">
                <a:solidFill>
                  <a:prstClr val="black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 счастье украшает, а в несчастье утешает.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ru-RU" sz="2400" dirty="0">
              <a:solidFill>
                <a:prstClr val="black"/>
              </a:solidFill>
              <a:effectLst>
                <a:outerShdw dist="25400" algn="ctr" rotWithShape="0">
                  <a:prstClr val="white"/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52942" y="5383209"/>
            <a:ext cx="8051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b="1" i="1" dirty="0">
                <a:solidFill>
                  <a:srgbClr val="C00000"/>
                </a:solidFill>
                <a:effectLst>
                  <a:outerShdw dist="25400" algn="ctr" rotWithShape="0">
                    <a:prstClr val="white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Любите книги и бережно к ним относитесь.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175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5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3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227</Words>
  <Application>Microsoft Office PowerPoint</Application>
  <PresentationFormat>Произвольный</PresentationFormat>
  <Paragraphs>29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Zoi</dc:creator>
  <cp:lastModifiedBy>Uchenik</cp:lastModifiedBy>
  <cp:revision>89</cp:revision>
  <dcterms:created xsi:type="dcterms:W3CDTF">2018-02-28T17:59:22Z</dcterms:created>
  <dcterms:modified xsi:type="dcterms:W3CDTF">2001-12-31T22:45:33Z</dcterms:modified>
</cp:coreProperties>
</file>